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3" r:id="rId5"/>
    <p:sldId id="264" r:id="rId6"/>
    <p:sldId id="309" r:id="rId7"/>
    <p:sldId id="330" r:id="rId8"/>
    <p:sldId id="331" r:id="rId9"/>
    <p:sldId id="332" r:id="rId10"/>
    <p:sldId id="333" r:id="rId11"/>
    <p:sldId id="326" r:id="rId12"/>
    <p:sldId id="327"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F75"/>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1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7806F4-9B49-46F4-98E1-C18FD595D3DF}" type="datetimeFigureOut">
              <a:rPr lang="en-US" smtClean="0"/>
              <a:t>5/18/2020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E5461-747D-4AE0-8972-56F8BDC79343}" type="slidenum">
              <a:rPr lang="en-US" smtClean="0"/>
              <a:t>‹#›</a:t>
            </a:fld>
            <a:endParaRPr lang="en-US"/>
          </a:p>
        </p:txBody>
      </p:sp>
    </p:spTree>
    <p:extLst>
      <p:ext uri="{BB962C8B-B14F-4D97-AF65-F5344CB8AC3E}">
        <p14:creationId xmlns:p14="http://schemas.microsoft.com/office/powerpoint/2010/main" val="1031464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michigan.gov/leo/0,5863,7-336-78421_11407_15317-371935--,00.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MIOSHA has existing standards that are still applicable during the COVID19 pandemic.  </a:t>
            </a:r>
          </a:p>
          <a:p>
            <a:endParaRPr lang="en-US" dirty="0"/>
          </a:p>
          <a:p>
            <a:r>
              <a:rPr lang="en-US" dirty="0"/>
              <a:t>Here’s a list of applicable MIOSHA and OSHA standards.  MIOSHA has published an interim enforcement instruction, that describes how these standards are being enforced, during the pandemic response.</a:t>
            </a:r>
          </a:p>
        </p:txBody>
      </p:sp>
      <p:sp>
        <p:nvSpPr>
          <p:cNvPr id="4" name="Slide Number Placeholder 3"/>
          <p:cNvSpPr>
            <a:spLocks noGrp="1"/>
          </p:cNvSpPr>
          <p:nvPr>
            <p:ph type="sldNum" sz="quarter" idx="5"/>
          </p:nvPr>
        </p:nvSpPr>
        <p:spPr/>
        <p:txBody>
          <a:bodyPr/>
          <a:lstStyle/>
          <a:p>
            <a:fld id="{C04861F0-D54F-4AA5-8468-95EAC2339404}" type="slidenum">
              <a:rPr lang="en-US" smtClean="0"/>
              <a:t>3</a:t>
            </a:fld>
            <a:endParaRPr lang="en-US"/>
          </a:p>
        </p:txBody>
      </p:sp>
    </p:spTree>
    <p:extLst>
      <p:ext uri="{BB962C8B-B14F-4D97-AF65-F5344CB8AC3E}">
        <p14:creationId xmlns:p14="http://schemas.microsoft.com/office/powerpoint/2010/main" val="1596411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MIOSHA offers a variety of tools and resources.</a:t>
            </a:r>
          </a:p>
          <a:p>
            <a:endParaRPr lang="en-US" dirty="0"/>
          </a:p>
          <a:p>
            <a:r>
              <a:rPr lang="en-US" dirty="0"/>
              <a:t>The MIOSHA Consultation, Education and Training (CET) division provides training and consultation services.</a:t>
            </a:r>
          </a:p>
          <a:p>
            <a:endParaRPr lang="en-US" dirty="0"/>
          </a:p>
          <a:p>
            <a:r>
              <a:rPr lang="en-US" dirty="0"/>
              <a:t>You can request a consultation by filling out the “Request for Consultative Assistance” form available online, or by calling the CET office.</a:t>
            </a:r>
          </a:p>
          <a:p>
            <a:endParaRPr lang="en-US" dirty="0"/>
          </a:p>
          <a:p>
            <a:r>
              <a:rPr lang="en-US" dirty="0"/>
              <a:t>On our website we have all our standards available as well as standard program guides and sample written programs, like those needed for PPE, respiratory protection and hazard communication.</a:t>
            </a:r>
          </a:p>
          <a:p>
            <a:endParaRPr lang="en-US" dirty="0"/>
          </a:p>
          <a:p>
            <a:r>
              <a:rPr lang="en-US" dirty="0"/>
              <a:t>Throughout the year, we also have a number of training courses available around the state.  Here is a link to our current MIOSHA training calendar.</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hlinkClick r:id="rId3" tooltip="https://www.michigan.gov/leo/0,5863,7-336-78421_11407_15317-371935--,00.html"/>
              </a:rPr>
              <a:t>https://www.michigan.gov/leo/0,5863,7-336-78421_11407_15317-371935--,00.html</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04861F0-D54F-4AA5-8468-95EAC2339404}" type="slidenum">
              <a:rPr lang="en-US" smtClean="0"/>
              <a:t>8</a:t>
            </a:fld>
            <a:endParaRPr lang="en-US"/>
          </a:p>
        </p:txBody>
      </p:sp>
    </p:spTree>
    <p:extLst>
      <p:ext uri="{BB962C8B-B14F-4D97-AF65-F5344CB8AC3E}">
        <p14:creationId xmlns:p14="http://schemas.microsoft.com/office/powerpoint/2010/main" val="307560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resources specific to the COVID-19 Response.  </a:t>
            </a:r>
          </a:p>
          <a:p>
            <a:endParaRPr lang="en-US" dirty="0"/>
          </a:p>
          <a:p>
            <a:r>
              <a:rPr lang="en-US" dirty="0"/>
              <a:t>The State of Michigan, MIOSHA, Federal OSHA, and the CDC have published a wealth of information for employers and employees.  </a:t>
            </a:r>
          </a:p>
          <a:p>
            <a:endParaRPr lang="en-US" dirty="0"/>
          </a:p>
          <a:p>
            <a:r>
              <a:rPr lang="en-US" dirty="0"/>
              <a:t>Please go to these websites for the most current information on COVID-19</a:t>
            </a:r>
          </a:p>
        </p:txBody>
      </p:sp>
      <p:sp>
        <p:nvSpPr>
          <p:cNvPr id="4" name="Slide Number Placeholder 3"/>
          <p:cNvSpPr>
            <a:spLocks noGrp="1"/>
          </p:cNvSpPr>
          <p:nvPr>
            <p:ph type="sldNum" sz="quarter" idx="5"/>
          </p:nvPr>
        </p:nvSpPr>
        <p:spPr/>
        <p:txBody>
          <a:bodyPr/>
          <a:lstStyle/>
          <a:p>
            <a:fld id="{C04861F0-D54F-4AA5-8468-95EAC2339404}" type="slidenum">
              <a:rPr lang="en-US" smtClean="0"/>
              <a:t>9</a:t>
            </a:fld>
            <a:endParaRPr lang="en-US"/>
          </a:p>
        </p:txBody>
      </p:sp>
    </p:spTree>
    <p:extLst>
      <p:ext uri="{BB962C8B-B14F-4D97-AF65-F5344CB8AC3E}">
        <p14:creationId xmlns:p14="http://schemas.microsoft.com/office/powerpoint/2010/main" val="3210556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66FC7-77AA-4A26-9DCC-3FC03BFCFC4D}"/>
              </a:ext>
            </a:extLst>
          </p:cNvPr>
          <p:cNvSpPr>
            <a:spLocks noGrp="1"/>
          </p:cNvSpPr>
          <p:nvPr>
            <p:ph type="title"/>
          </p:nvPr>
        </p:nvSpPr>
        <p:spPr>
          <a:xfrm>
            <a:off x="838200" y="251158"/>
            <a:ext cx="8946931" cy="859757"/>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0E3329C-041B-4381-B301-BA1B2764EF87}"/>
              </a:ext>
            </a:extLst>
          </p:cNvPr>
          <p:cNvSpPr>
            <a:spLocks noGrp="1"/>
          </p:cNvSpPr>
          <p:nvPr>
            <p:ph idx="1"/>
          </p:nvPr>
        </p:nvSpPr>
        <p:spPr>
          <a:xfrm>
            <a:off x="838200" y="1818290"/>
            <a:ext cx="11020136" cy="435867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0453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830D6-D8EC-4974-B5E3-B4CB62D7AC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4A4E92-611D-46BB-BB29-938A5164FC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920EA1-053D-46AF-94AF-C43E52F506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1743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233FB-B5E4-4405-B9D4-C3F22BE3AB5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4322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BB9F0-E3A5-4A11-A6E0-DC754836990B}"/>
              </a:ext>
            </a:extLst>
          </p:cNvPr>
          <p:cNvSpPr>
            <a:spLocks noGrp="1"/>
          </p:cNvSpPr>
          <p:nvPr>
            <p:ph type="ctrTitle"/>
          </p:nvPr>
        </p:nvSpPr>
        <p:spPr>
          <a:xfrm>
            <a:off x="1524000" y="2055236"/>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166C9C14-7D03-4C1F-815A-D2E5D9983C31}"/>
              </a:ext>
            </a:extLst>
          </p:cNvPr>
          <p:cNvSpPr>
            <a:spLocks noGrp="1"/>
          </p:cNvSpPr>
          <p:nvPr>
            <p:ph type="subTitle" idx="1"/>
          </p:nvPr>
        </p:nvSpPr>
        <p:spPr>
          <a:xfrm>
            <a:off x="1524000" y="453491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83342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3" name="Picture 22" descr="A close up of a logo&#10;&#10;Description automatically generated">
            <a:extLst>
              <a:ext uri="{FF2B5EF4-FFF2-40B4-BE49-F238E27FC236}">
                <a16:creationId xmlns:a16="http://schemas.microsoft.com/office/drawing/2014/main" id="{D51C6BA1-1CBE-465D-BB51-120F8E05CE9A}"/>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rot="10800000">
            <a:off x="0" y="6249795"/>
            <a:ext cx="12192000" cy="608205"/>
          </a:xfrm>
          <a:prstGeom prst="rect">
            <a:avLst/>
          </a:prstGeom>
        </p:spPr>
      </p:pic>
      <p:pic>
        <p:nvPicPr>
          <p:cNvPr id="21" name="Picture 20" descr="A close up of a logo&#10;&#10;Description automatically generated">
            <a:extLst>
              <a:ext uri="{FF2B5EF4-FFF2-40B4-BE49-F238E27FC236}">
                <a16:creationId xmlns:a16="http://schemas.microsoft.com/office/drawing/2014/main" id="{71193DE6-09BE-4FC8-AE0D-3954BFC55D38}"/>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r="-76"/>
          <a:stretch/>
        </p:blipFill>
        <p:spPr>
          <a:xfrm>
            <a:off x="0" y="-3224"/>
            <a:ext cx="12192000" cy="1368521"/>
          </a:xfrm>
          <a:prstGeom prst="rect">
            <a:avLst/>
          </a:prstGeom>
        </p:spPr>
      </p:pic>
      <p:sp>
        <p:nvSpPr>
          <p:cNvPr id="3" name="Text Placeholder 2">
            <a:extLst>
              <a:ext uri="{FF2B5EF4-FFF2-40B4-BE49-F238E27FC236}">
                <a16:creationId xmlns:a16="http://schemas.microsoft.com/office/drawing/2014/main" id="{4F2AD55E-89AD-47FC-A2A9-E6292E47A9BA}"/>
              </a:ext>
            </a:extLst>
          </p:cNvPr>
          <p:cNvSpPr>
            <a:spLocks noGrp="1"/>
          </p:cNvSpPr>
          <p:nvPr>
            <p:ph type="body" idx="1"/>
          </p:nvPr>
        </p:nvSpPr>
        <p:spPr>
          <a:xfrm>
            <a:off x="838200" y="1839310"/>
            <a:ext cx="11020136" cy="433765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 picture containing clock&#10;&#10;Description automatically generated">
            <a:extLst>
              <a:ext uri="{FF2B5EF4-FFF2-40B4-BE49-F238E27FC236}">
                <a16:creationId xmlns:a16="http://schemas.microsoft.com/office/drawing/2014/main" id="{F8288B8A-33E5-41E0-AF2F-2C5B9DFCE524}"/>
              </a:ext>
            </a:extLst>
          </p:cNvPr>
          <p:cNvPicPr>
            <a:picLocks noChangeAspect="1"/>
          </p:cNvPicPr>
          <p:nvPr userDrawn="1"/>
        </p:nvPicPr>
        <p:blipFill>
          <a:blip r:embed="rId8" cstate="screen">
            <a:biLevel thresh="25000"/>
            <a:extLst>
              <a:ext uri="{28A0092B-C50C-407E-A947-70E740481C1C}">
                <a14:useLocalDpi xmlns:a14="http://schemas.microsoft.com/office/drawing/2010/main"/>
              </a:ext>
            </a:extLst>
          </a:blip>
          <a:stretch>
            <a:fillRect/>
          </a:stretch>
        </p:blipFill>
        <p:spPr>
          <a:xfrm>
            <a:off x="8572313" y="6435868"/>
            <a:ext cx="837493" cy="252740"/>
          </a:xfrm>
          <a:prstGeom prst="rect">
            <a:avLst/>
          </a:prstGeom>
        </p:spPr>
      </p:pic>
      <p:pic>
        <p:nvPicPr>
          <p:cNvPr id="10" name="Picture 9" descr="A picture containing flower, bird&#10;&#10;Description automatically generated">
            <a:extLst>
              <a:ext uri="{FF2B5EF4-FFF2-40B4-BE49-F238E27FC236}">
                <a16:creationId xmlns:a16="http://schemas.microsoft.com/office/drawing/2014/main" id="{3020D08B-9048-43AC-AD24-A53E7D73723D}"/>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0849263" y="6435868"/>
            <a:ext cx="1009073" cy="278250"/>
          </a:xfrm>
          <a:prstGeom prst="rect">
            <a:avLst/>
          </a:prstGeom>
        </p:spPr>
      </p:pic>
      <p:sp>
        <p:nvSpPr>
          <p:cNvPr id="2" name="Title Placeholder 1">
            <a:extLst>
              <a:ext uri="{FF2B5EF4-FFF2-40B4-BE49-F238E27FC236}">
                <a16:creationId xmlns:a16="http://schemas.microsoft.com/office/drawing/2014/main" id="{D7125D8F-324D-49BB-9A6A-21EBE66FCD9B}"/>
              </a:ext>
            </a:extLst>
          </p:cNvPr>
          <p:cNvSpPr>
            <a:spLocks noGrp="1"/>
          </p:cNvSpPr>
          <p:nvPr>
            <p:ph type="title"/>
          </p:nvPr>
        </p:nvSpPr>
        <p:spPr>
          <a:xfrm>
            <a:off x="838200" y="414193"/>
            <a:ext cx="8915400" cy="533688"/>
          </a:xfrm>
          <a:prstGeom prst="rect">
            <a:avLst/>
          </a:prstGeom>
        </p:spPr>
        <p:txBody>
          <a:bodyPr vert="horz" lIns="91440" tIns="45720" rIns="91440" bIns="45720" rtlCol="0" anchor="ctr">
            <a:noAutofit/>
          </a:bodyPr>
          <a:lstStyle/>
          <a:p>
            <a:r>
              <a:rPr lang="en-US" dirty="0"/>
              <a:t>Click To Edit Master Title Style</a:t>
            </a:r>
          </a:p>
        </p:txBody>
      </p:sp>
      <p:pic>
        <p:nvPicPr>
          <p:cNvPr id="25" name="Picture 24" descr="A picture containing drawing&#10;&#10;Description automatically generated">
            <a:extLst>
              <a:ext uri="{FF2B5EF4-FFF2-40B4-BE49-F238E27FC236}">
                <a16:creationId xmlns:a16="http://schemas.microsoft.com/office/drawing/2014/main" id="{B5361B2E-DA2F-4D54-8BBF-3C02A83FDFE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953296" y="6435868"/>
            <a:ext cx="538505" cy="278251"/>
          </a:xfrm>
          <a:prstGeom prst="rect">
            <a:avLst/>
          </a:prstGeom>
        </p:spPr>
      </p:pic>
    </p:spTree>
    <p:extLst>
      <p:ext uri="{BB962C8B-B14F-4D97-AF65-F5344CB8AC3E}">
        <p14:creationId xmlns:p14="http://schemas.microsoft.com/office/powerpoint/2010/main" val="3932846528"/>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49" r:id="rId4"/>
  </p:sldLayoutIdLst>
  <p:txStyles>
    <p:titleStyle>
      <a:lvl1pPr algn="l" defTabSz="914400" rtl="0" eaLnBrk="1" latinLnBrk="0" hangingPunct="1">
        <a:lnSpc>
          <a:spcPct val="90000"/>
        </a:lnSpc>
        <a:spcBef>
          <a:spcPct val="0"/>
        </a:spcBef>
        <a:buNone/>
        <a:defRPr sz="3600" kern="1200" cap="none" baseline="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www.michigan.gov/miosh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cc01.safelinks.protection.outlook.com/?url=https%3A%2F%2Flnks.gd%2Fl%2FeyJhbGciOiJIUzI1NiJ9.eyJidWxsZXRpbl9saW5rX2lkIjoxMDEsInVyaSI6ImJwMjpjbGljayIsImJ1bGxldGluX2lkIjoiMjAyMDA1MTguMjE2NzE4MDEiLCJ1cmwiOiJodHRwczovL3d3dy5taWNoaWdhbi5nb3YvZG9jdW1lbnRzL2xlby9sZW9fbWlvc2hhX2MxOV93b3JrcGxhY2VfZ3VpZGVsaW5lc19lbXBsb3llZV82OTAzOTZfNy5wZGYifQ.y7pWxZtYN0tFaBDqcV3hDPrruIRCeC3qFOsgxyKDons%2Fbr%2F78781177159-l&amp;data=02%7C01%7Czield%40michigan.gov%7C6153261943c84487b60308d7fb3d1eee%7Cd5fb7087377742ad966a892ef47225d1%7C0%7C0%7C637254112237875938&amp;sdata=V9cRq7ui%2BufTjdtEWQ9je730MF4hqcXRsr2LAoAqLVY%3D&amp;reserved=0" TargetMode="External"/><Relationship Id="rId2" Type="http://schemas.openxmlformats.org/officeDocument/2006/relationships/hyperlink" Target="https://gcc01.safelinks.protection.outlook.com/?url=https%3A%2F%2Flnks.gd%2Fl%2FeyJhbGciOiJIUzI1NiJ9.eyJidWxsZXRpbl9saW5rX2lkIjoxMDAsInVyaSI6ImJwMjpjbGljayIsImJ1bGxldGluX2lkIjoiMjAyMDA1MTguMjE2NzE4MDEiLCJ1cmwiOiJodHRwczovL3d3dy5taWNoaWdhbi5nb3YvZG9jdW1lbnRzL2xlby9sZW9fbWlvc2hhX2MxOV93b3JrcGxhY2VfZ3VpZGVsaW5lc19lbXBsb3llcl82OTAzOTdfNy5wZGYifQ.x0eEv3jTiJqvr20cAEIomYsF4uuTVjpG_Lob5wPSvAk%2Fbr%2F78781177159-l&amp;data=02%7C01%7Czield%40michigan.gov%7C6153261943c84487b60308d7fb3d1eee%7Cd5fb7087377742ad966a892ef47225d1%7C0%7C0%7C637254112237865985&amp;sdata=D8ljsSbWVrKAesHb4OTA4%2B3TWSPmWPcdbtlOeiT424k%3D&amp;reserved=0" TargetMode="External"/><Relationship Id="rId1" Type="http://schemas.openxmlformats.org/officeDocument/2006/relationships/slideLayout" Target="../slideLayouts/slideLayout1.xml"/><Relationship Id="rId5" Type="http://schemas.openxmlformats.org/officeDocument/2006/relationships/hyperlink" Target="https://gcc01.safelinks.protection.outlook.com/?url=https%3A%2F%2Flnks.gd%2Fl%2FeyJhbGciOiJIUzI1NiJ9.eyJidWxsZXRpbl9saW5rX2lkIjoxMDMsInVyaSI6ImJwMjpjbGljayIsImJ1bGxldGluX2lkIjoiMjAyMDA1MTguMjE2NzE4MDEiLCJ1cmwiOiJodHRwczovL3d3dy5taWNoaWdhbi5nb3YvZG9jdW1lbnRzL2xlby9sZW9fbWlvc2hhX2MxOV93b3JrcGxhY2VfZ3VpZGVsaW5lc19tYW51ZmFjdHVyaW5nXzY5MDM5NV83LnBkZiJ9.3bJxSoGrPkan37jQOOGIwXDZLwoCgJKW5LS_Tn_H6_k%2Fbr%2F78781177159-l&amp;data=02%7C01%7Czield%40michigan.gov%7C6153261943c84487b60308d7fb3d1eee%7Cd5fb7087377742ad966a892ef47225d1%7C0%7C0%7C637254112237885895&amp;sdata=n%2FpyWC%2B%2BQAdNSHrnq00bq0FjJt7R6cw23T0yN8U%2BZZ0%3D&amp;reserved=0" TargetMode="External"/><Relationship Id="rId4" Type="http://schemas.openxmlformats.org/officeDocument/2006/relationships/hyperlink" Target="https://gcc01.safelinks.protection.outlook.com/?url=https%3A%2F%2Flnks.gd%2Fl%2FeyJhbGciOiJIUzI1NiJ9.eyJidWxsZXRpbl9saW5rX2lkIjoxMDIsInVyaSI6ImJwMjpjbGljayIsImJ1bGxldGluX2lkIjoiMjAyMDA1MTguMjE2NzE4MDEiLCJ1cmwiOiJodHRwczovL3d3dy5taWNoaWdhbi5nb3YvZG9jdW1lbnRzL2xlby9sZW9fbWlvc2hhX2MxOV93b3JrcGxhY2VfZ3VpZGVsaW5lc19jb25zdHJ1Y3Rpb25fNjkwMzk0XzcucGRmIn0.oA446xy6_aJmAkxhh_WQLHF0CCQNrl623ITLRdRqsxQ%2Fbr%2F78781177159-l&amp;data=02%7C01%7Czield%40michigan.gov%7C6153261943c84487b60308d7fb3d1eee%7Cd5fb7087377742ad966a892ef47225d1%7C0%7C0%7C637254112237875938&amp;sdata=e4oWbSbCLl7RvMRLsQxK97qzpVZwW8T2tWHxsdeMtQo%3D&amp;reserved=0"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gcc01.safelinks.protection.outlook.com/?url=https%3A%2F%2Flnks.gd%2Fl%2FeyJhbGciOiJIUzI1NiJ9.eyJidWxsZXRpbl9saW5rX2lkIjoxMDUsInVyaSI6ImJwMjpjbGljayIsImJ1bGxldGluX2lkIjoiMjAyMDA1MTguMjE2NzE4MDEiLCJ1cmwiOiJodHRwczovL3d3dy5taWNoaWdhbi5nb3YvZG9jdW1lbnRzL2xlby9sZW9fbWlvc2hhX2MxOV93b3JrcGxhY2VfZ3VpZGVsaW5lc19lbXBsb3llcl82OTAzOTdfNy5wZGYifQ.ktB-almUd-vRz8n4YaGGkF4OWklaLbL3kMyZ2trPZW8%2Fbr%2F78781177159-l&amp;data=02%7C01%7Czield%40michigan.gov%7C6153261943c84487b60308d7fb3d1eee%7Cd5fb7087377742ad966a892ef47225d1%7C0%7C0%7C637254112237895854&amp;sdata=D9qg3KyEqUpOCA2y3U7hKKsuVVnRUr57yntdfptsFrI%3D&amp;reserved=0"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gcc01.safelinks.protection.outlook.com/?url=https%3A%2F%2Flnks.gd%2Fl%2FeyJhbGciOiJIUzI1NiJ9.eyJidWxsZXRpbl9saW5rX2lkIjoxMDYsInVyaSI6ImJwMjpjbGljayIsImJ1bGxldGluX2lkIjoiMjAyMDA1MTguMjE2NzE4MDEiLCJ1cmwiOiJodHRwczovL3d3dy5taWNoaWdhbi5nb3YvZG9jdW1lbnRzL2xlby9sZW9fbWlvc2hhX2MxOV93b3JrcGxhY2VfZ3VpZGVsaW5lc19lbXBsb3llZV82OTAzOTZfNy5wZGYifQ.T9O5dWuPKhTMXa-TvtZEYxbNYHKkbuE041HFE7ie5Ks%2Fbr%2F78781177159-l&amp;data=02%7C01%7Czield%40michigan.gov%7C6153261943c84487b60308d7fb3d1eee%7Cd5fb7087377742ad966a892ef47225d1%7C0%7C0%7C637254112237895854&amp;sdata=GM2Tb%2FJ6Zhg9YCD5ZblPDCyyA%2Fv2Qy9aeaO%2FpiGU%2BYo%3D&amp;reserved=0"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cdc.gov/coronavirus/2019-ncov/index.html" TargetMode="External"/><Relationship Id="rId13" Type="http://schemas.openxmlformats.org/officeDocument/2006/relationships/hyperlink" Target="https://www.backtoworksafely.org/" TargetMode="External"/><Relationship Id="rId3" Type="http://schemas.openxmlformats.org/officeDocument/2006/relationships/hyperlink" Target="https://adms.apps.lara.state.mi.us/File/ViewDmsDocument/13356" TargetMode="External"/><Relationship Id="rId7" Type="http://schemas.openxmlformats.org/officeDocument/2006/relationships/hyperlink" Target="https://www.osha.gov/Publications/OSHA3990.pdf" TargetMode="External"/><Relationship Id="rId12" Type="http://schemas.openxmlformats.org/officeDocument/2006/relationships/hyperlink" Target="https://www.dllr.state.md.us/labor/mosh/moshfacemask.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COVID-19%20Information" TargetMode="External"/><Relationship Id="rId11" Type="http://schemas.openxmlformats.org/officeDocument/2006/relationships/hyperlink" Target="https://www.cdc.gov/coronavirus/2019-ncov/prevent-getting-sick/diy-cloth-face-coverings.html" TargetMode="External"/><Relationship Id="rId5" Type="http://schemas.openxmlformats.org/officeDocument/2006/relationships/hyperlink" Target="https://www.michigan.gov/coronavirus/0,9753,7-406-98810---,00.html?page=1&amp;limit=25&amp;filterCategories=&amp;searchQuery=" TargetMode="External"/><Relationship Id="rId10" Type="http://schemas.openxmlformats.org/officeDocument/2006/relationships/hyperlink" Target="https://www.cdc.gov/coronavirus/2019-ncov/community/conserving-respirator-supply.html" TargetMode="External"/><Relationship Id="rId4" Type="http://schemas.openxmlformats.org/officeDocument/2006/relationships/hyperlink" Target="https://www.michigan.gov/coronavirus/" TargetMode="External"/><Relationship Id="rId9" Type="http://schemas.openxmlformats.org/officeDocument/2006/relationships/hyperlink" Target="https://www.cdc.gov/coronavirus/2019-ncov/community/guidance-business-response.html" TargetMode="External"/><Relationship Id="rId14" Type="http://schemas.openxmlformats.org/officeDocument/2006/relationships/hyperlink" Target="https://corporate.dow.com/content/dam/corp/documents/ehs/066-00222-01-return-to-workplace-playbook.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B10B2-1646-4D65-9556-CBA866DFF06B}"/>
              </a:ext>
            </a:extLst>
          </p:cNvPr>
          <p:cNvSpPr>
            <a:spLocks noGrp="1"/>
          </p:cNvSpPr>
          <p:nvPr>
            <p:ph type="title"/>
          </p:nvPr>
        </p:nvSpPr>
        <p:spPr>
          <a:xfrm>
            <a:off x="6096000" y="2517170"/>
            <a:ext cx="5319433" cy="2788452"/>
          </a:xfrm>
        </p:spPr>
        <p:txBody>
          <a:bodyPr vert="horz" lIns="91440" tIns="45720" rIns="91440" bIns="45720" rtlCol="0" anchor="t">
            <a:noAutofit/>
          </a:bodyPr>
          <a:lstStyle/>
          <a:p>
            <a:r>
              <a:rPr lang="en-US" sz="4800" dirty="0">
                <a:solidFill>
                  <a:schemeClr val="tx1"/>
                </a:solidFill>
                <a:latin typeface="+mj-lt"/>
                <a:cs typeface="+mj-cs"/>
              </a:rPr>
              <a:t>Deb Ziel</a:t>
            </a:r>
            <a:br>
              <a:rPr lang="en-US" dirty="0">
                <a:solidFill>
                  <a:schemeClr val="tx1"/>
                </a:solidFill>
                <a:latin typeface="+mj-lt"/>
                <a:cs typeface="+mj-cs"/>
              </a:rPr>
            </a:br>
            <a:r>
              <a:rPr lang="en-US" dirty="0">
                <a:solidFill>
                  <a:schemeClr val="tx1"/>
                </a:solidFill>
                <a:latin typeface="+mj-lt"/>
                <a:cs typeface="+mj-cs"/>
              </a:rPr>
              <a:t>MIOSHA</a:t>
            </a:r>
            <a:br>
              <a:rPr lang="en-US" dirty="0">
                <a:solidFill>
                  <a:schemeClr val="tx1"/>
                </a:solidFill>
                <a:latin typeface="+mj-lt"/>
                <a:cs typeface="+mj-cs"/>
              </a:rPr>
            </a:br>
            <a:br>
              <a:rPr lang="en-US" dirty="0">
                <a:solidFill>
                  <a:schemeClr val="tx1"/>
                </a:solidFill>
                <a:latin typeface="+mj-lt"/>
                <a:cs typeface="+mj-cs"/>
              </a:rPr>
            </a:br>
            <a:r>
              <a:rPr lang="en-US" dirty="0">
                <a:solidFill>
                  <a:schemeClr val="tx1"/>
                </a:solidFill>
                <a:latin typeface="+mj-lt"/>
                <a:cs typeface="+mj-cs"/>
              </a:rPr>
              <a:t>zield@Michigan.gov</a:t>
            </a:r>
            <a:br>
              <a:rPr lang="en-US" dirty="0">
                <a:solidFill>
                  <a:schemeClr val="tx1"/>
                </a:solidFill>
                <a:latin typeface="+mj-lt"/>
                <a:cs typeface="+mj-cs"/>
              </a:rPr>
            </a:br>
            <a:r>
              <a:rPr lang="en-US" dirty="0">
                <a:solidFill>
                  <a:schemeClr val="tx1"/>
                </a:solidFill>
                <a:latin typeface="+mj-lt"/>
                <a:cs typeface="+mj-cs"/>
              </a:rPr>
              <a:t>517-719-7485</a:t>
            </a:r>
          </a:p>
        </p:txBody>
      </p:sp>
      <p:sp>
        <p:nvSpPr>
          <p:cNvPr id="14" name="Freeform: Shape 13">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new MIOSHA logo">
            <a:extLst>
              <a:ext uri="{FF2B5EF4-FFF2-40B4-BE49-F238E27FC236}">
                <a16:creationId xmlns:a16="http://schemas.microsoft.com/office/drawing/2014/main" id="{7AD1D276-04A0-4D01-B2E5-18240B6EE99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97613" y="6210629"/>
            <a:ext cx="698145" cy="64737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5C0305CE-059A-40CF-B810-F53F80AA76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9367" y="6152538"/>
            <a:ext cx="1474658" cy="700462"/>
          </a:xfrm>
          <a:prstGeom prst="rect">
            <a:avLst/>
          </a:prstGeom>
        </p:spPr>
      </p:pic>
    </p:spTree>
    <p:extLst>
      <p:ext uri="{BB962C8B-B14F-4D97-AF65-F5344CB8AC3E}">
        <p14:creationId xmlns:p14="http://schemas.microsoft.com/office/powerpoint/2010/main" val="42773843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54E69-FE78-466C-9D2D-F5723DE46995}"/>
              </a:ext>
            </a:extLst>
          </p:cNvPr>
          <p:cNvSpPr>
            <a:spLocks noGrp="1"/>
          </p:cNvSpPr>
          <p:nvPr>
            <p:ph type="title"/>
          </p:nvPr>
        </p:nvSpPr>
        <p:spPr/>
        <p:txBody>
          <a:bodyPr/>
          <a:lstStyle/>
          <a:p>
            <a:r>
              <a:rPr lang="en-US" dirty="0"/>
              <a:t>Need Help?</a:t>
            </a:r>
          </a:p>
        </p:txBody>
      </p:sp>
      <p:sp>
        <p:nvSpPr>
          <p:cNvPr id="3" name="Content Placeholder 2">
            <a:extLst>
              <a:ext uri="{FF2B5EF4-FFF2-40B4-BE49-F238E27FC236}">
                <a16:creationId xmlns:a16="http://schemas.microsoft.com/office/drawing/2014/main" id="{3F7F222D-B9A7-40F5-9CE6-3CA7AE92790A}"/>
              </a:ext>
            </a:extLst>
          </p:cNvPr>
          <p:cNvSpPr>
            <a:spLocks noGrp="1"/>
          </p:cNvSpPr>
          <p:nvPr>
            <p:ph idx="1"/>
          </p:nvPr>
        </p:nvSpPr>
        <p:spPr/>
        <p:txBody>
          <a:bodyPr>
            <a:normAutofit fontScale="92500" lnSpcReduction="20000"/>
          </a:bodyPr>
          <a:lstStyle/>
          <a:p>
            <a:pPr marL="91440" lvl="0" indent="-91440" algn="ctr">
              <a:lnSpc>
                <a:spcPct val="120000"/>
              </a:lnSpc>
              <a:spcBef>
                <a:spcPts val="0"/>
              </a:spcBef>
              <a:buClr>
                <a:srgbClr val="2190C8"/>
              </a:buClr>
              <a:buSzPct val="100000"/>
              <a:buFont typeface="Calibri" panose="020F0502020204030204" pitchFamily="34" charset="0"/>
              <a:buChar char=" "/>
              <a:defRPr/>
            </a:pPr>
            <a:r>
              <a:rPr lang="en-US" sz="1900" dirty="0">
                <a:solidFill>
                  <a:prstClr val="black">
                    <a:lumMod val="75000"/>
                    <a:lumOff val="25000"/>
                  </a:prstClr>
                </a:solidFill>
                <a:latin typeface="Times New Roman" pitchFamily="18" charset="0"/>
                <a:cs typeface="Times New Roman" pitchFamily="18" charset="0"/>
              </a:rPr>
              <a:t> </a:t>
            </a:r>
            <a:r>
              <a:rPr lang="en-US" dirty="0">
                <a:solidFill>
                  <a:prstClr val="black">
                    <a:lumMod val="75000"/>
                    <a:lumOff val="25000"/>
                  </a:prstClr>
                </a:solidFill>
              </a:rPr>
              <a:t>Michigan Occupational Safety and Health Administration</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Consultation Education and Training Division</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525 W. Allegan, P.O. Box 30643</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Lansing, Michigan 48909-8143</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 </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For further information or to request consultation, education </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and training services, call 517-284-7720</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or</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rPr>
              <a:t>visit our website at </a:t>
            </a:r>
          </a:p>
          <a:p>
            <a:pPr marL="91440" lvl="0" indent="-91440" algn="ctr">
              <a:lnSpc>
                <a:spcPct val="120000"/>
              </a:lnSpc>
              <a:spcBef>
                <a:spcPts val="0"/>
              </a:spcBef>
              <a:buClr>
                <a:srgbClr val="2190C8"/>
              </a:buClr>
              <a:buSzPct val="100000"/>
              <a:buFont typeface="Calibri" panose="020F0502020204030204" pitchFamily="34" charset="0"/>
              <a:buChar char=" "/>
              <a:defRPr/>
            </a:pPr>
            <a:r>
              <a:rPr lang="en-US" dirty="0">
                <a:solidFill>
                  <a:prstClr val="black">
                    <a:lumMod val="75000"/>
                    <a:lumOff val="25000"/>
                  </a:prstClr>
                </a:solidFill>
                <a:hlinkClick r:id="rId2"/>
              </a:rPr>
              <a:t>www.michigan.gov/miosha</a:t>
            </a:r>
            <a:endParaRPr lang="en-US" dirty="0">
              <a:solidFill>
                <a:prstClr val="black">
                  <a:lumMod val="75000"/>
                  <a:lumOff val="25000"/>
                </a:prstClr>
              </a:solidFill>
            </a:endParaRPr>
          </a:p>
          <a:p>
            <a:pPr marL="91440" lvl="0" indent="-91440" algn="ctr">
              <a:lnSpc>
                <a:spcPct val="120000"/>
              </a:lnSpc>
              <a:spcBef>
                <a:spcPts val="0"/>
              </a:spcBef>
              <a:buClr>
                <a:srgbClr val="2190C8"/>
              </a:buClr>
              <a:buSzPct val="100000"/>
              <a:buFont typeface="Calibri" panose="020F0502020204030204" pitchFamily="34" charset="0"/>
              <a:buChar char=" "/>
              <a:defRPr/>
            </a:pPr>
            <a:endParaRPr lang="en-US" dirty="0">
              <a:solidFill>
                <a:prstClr val="black">
                  <a:lumMod val="75000"/>
                  <a:lumOff val="25000"/>
                </a:prstClr>
              </a:solidFill>
            </a:endParaRPr>
          </a:p>
          <a:p>
            <a:endParaRPr lang="en-US" dirty="0"/>
          </a:p>
        </p:txBody>
      </p:sp>
    </p:spTree>
    <p:extLst>
      <p:ext uri="{BB962C8B-B14F-4D97-AF65-F5344CB8AC3E}">
        <p14:creationId xmlns:p14="http://schemas.microsoft.com/office/powerpoint/2010/main" val="99544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7646E-474E-4CBB-B7B5-A6DFA9C78103}"/>
              </a:ext>
            </a:extLst>
          </p:cNvPr>
          <p:cNvSpPr>
            <a:spLocks noGrp="1"/>
          </p:cNvSpPr>
          <p:nvPr>
            <p:ph type="title"/>
          </p:nvPr>
        </p:nvSpPr>
        <p:spPr/>
        <p:txBody>
          <a:bodyPr/>
          <a:lstStyle/>
          <a:p>
            <a:r>
              <a:rPr lang="en-US" dirty="0"/>
              <a:t>The Big Picture</a:t>
            </a:r>
          </a:p>
        </p:txBody>
      </p:sp>
      <p:sp>
        <p:nvSpPr>
          <p:cNvPr id="3" name="Content Placeholder 2">
            <a:extLst>
              <a:ext uri="{FF2B5EF4-FFF2-40B4-BE49-F238E27FC236}">
                <a16:creationId xmlns:a16="http://schemas.microsoft.com/office/drawing/2014/main" id="{99031D88-3144-4294-9282-000B49908468}"/>
              </a:ext>
            </a:extLst>
          </p:cNvPr>
          <p:cNvSpPr>
            <a:spLocks noGrp="1"/>
          </p:cNvSpPr>
          <p:nvPr>
            <p:ph idx="1"/>
          </p:nvPr>
        </p:nvSpPr>
        <p:spPr/>
        <p:txBody>
          <a:bodyPr/>
          <a:lstStyle/>
          <a:p>
            <a:r>
              <a:rPr lang="en-US" dirty="0"/>
              <a:t>The best practice and guidance information provided in this presentation, follows information and guidance provided through the CDC and OSHA, </a:t>
            </a:r>
            <a:br>
              <a:rPr lang="en-US" dirty="0"/>
            </a:br>
            <a:r>
              <a:rPr lang="en-US" b="1" u="sng" dirty="0"/>
              <a:t>as of May 11, 2020</a:t>
            </a:r>
          </a:p>
          <a:p>
            <a:endParaRPr lang="en-US" dirty="0"/>
          </a:p>
          <a:p>
            <a:r>
              <a:rPr lang="en-US" dirty="0"/>
              <a:t>Employers should continue to review CDC and OSHA websites, to ensure their workplace policies and procedures are based on the most up-to-date information available.</a:t>
            </a:r>
          </a:p>
          <a:p>
            <a:pPr marL="0" indent="0">
              <a:buNone/>
            </a:pPr>
            <a:endParaRPr lang="en-US" dirty="0"/>
          </a:p>
        </p:txBody>
      </p:sp>
    </p:spTree>
    <p:extLst>
      <p:ext uri="{BB962C8B-B14F-4D97-AF65-F5344CB8AC3E}">
        <p14:creationId xmlns:p14="http://schemas.microsoft.com/office/powerpoint/2010/main" val="619555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9609-33B7-49B6-AFCE-A2AA7CC6B25F}"/>
              </a:ext>
            </a:extLst>
          </p:cNvPr>
          <p:cNvSpPr>
            <a:spLocks noGrp="1"/>
          </p:cNvSpPr>
          <p:nvPr>
            <p:ph type="title"/>
          </p:nvPr>
        </p:nvSpPr>
        <p:spPr/>
        <p:txBody>
          <a:bodyPr/>
          <a:lstStyle/>
          <a:p>
            <a:r>
              <a:rPr lang="en-US" dirty="0"/>
              <a:t>Existing MIOSHA Standards</a:t>
            </a:r>
          </a:p>
        </p:txBody>
      </p:sp>
      <p:sp>
        <p:nvSpPr>
          <p:cNvPr id="3" name="Content Placeholder 2">
            <a:extLst>
              <a:ext uri="{FF2B5EF4-FFF2-40B4-BE49-F238E27FC236}">
                <a16:creationId xmlns:a16="http://schemas.microsoft.com/office/drawing/2014/main" id="{86A38E5D-902C-43F1-B0D6-EB678DBCE025}"/>
              </a:ext>
            </a:extLst>
          </p:cNvPr>
          <p:cNvSpPr>
            <a:spLocks noGrp="1"/>
          </p:cNvSpPr>
          <p:nvPr>
            <p:ph sz="half" idx="1"/>
          </p:nvPr>
        </p:nvSpPr>
        <p:spPr/>
        <p:txBody>
          <a:bodyPr>
            <a:normAutofit fontScale="85000" lnSpcReduction="20000"/>
          </a:bodyPr>
          <a:lstStyle/>
          <a:p>
            <a:pPr>
              <a:spcAft>
                <a:spcPts val="1800"/>
              </a:spcAft>
              <a:buClr>
                <a:srgbClr val="0070C0"/>
              </a:buClr>
              <a:buSzPct val="110000"/>
              <a:buFont typeface="Wingdings" panose="05000000000000000000" pitchFamily="2" charset="2"/>
              <a:buChar char="§"/>
            </a:pPr>
            <a:r>
              <a:rPr lang="en-US" altLang="en-US" dirty="0">
                <a:latin typeface="Calibri" panose="020F0502020204030204" pitchFamily="34" charset="0"/>
              </a:rPr>
              <a:t>Follow existing MIOSHA standards to help protect workers from exposure to SARS-CoV-2 and infection with COVID-19.</a:t>
            </a:r>
          </a:p>
          <a:p>
            <a:pPr>
              <a:spcAft>
                <a:spcPts val="1800"/>
              </a:spcAft>
              <a:buClr>
                <a:srgbClr val="0070C0"/>
              </a:buClr>
              <a:buSzPct val="110000"/>
              <a:buFont typeface="Wingdings" panose="05000000000000000000" pitchFamily="2" charset="2"/>
              <a:buChar char="§"/>
            </a:pPr>
            <a:r>
              <a:rPr lang="en-US" altLang="en-US" dirty="0">
                <a:latin typeface="Calibri" panose="020F0502020204030204" pitchFamily="34" charset="0"/>
              </a:rPr>
              <a:t>No Airborne Infectious Disease Standard, Falls to General Duty</a:t>
            </a:r>
          </a:p>
        </p:txBody>
      </p:sp>
      <p:sp>
        <p:nvSpPr>
          <p:cNvPr id="4" name="Content Placeholder 3">
            <a:extLst>
              <a:ext uri="{FF2B5EF4-FFF2-40B4-BE49-F238E27FC236}">
                <a16:creationId xmlns:a16="http://schemas.microsoft.com/office/drawing/2014/main" id="{29DA6E7B-F3AE-48AF-B344-183CD3C5536D}"/>
              </a:ext>
            </a:extLst>
          </p:cNvPr>
          <p:cNvSpPr>
            <a:spLocks noGrp="1"/>
          </p:cNvSpPr>
          <p:nvPr>
            <p:ph sz="half" idx="2"/>
          </p:nvPr>
        </p:nvSpPr>
        <p:spPr>
          <a:xfrm>
            <a:off x="6217920" y="1845735"/>
            <a:ext cx="5655212" cy="4023359"/>
          </a:xfrm>
          <a:ln w="15875">
            <a:solidFill>
              <a:schemeClr val="accent1"/>
            </a:solidFill>
          </a:ln>
        </p:spPr>
        <p:txBody>
          <a:bodyPr>
            <a:normAutofit fontScale="85000" lnSpcReduction="20000"/>
          </a:bodyPr>
          <a:lstStyle/>
          <a:p>
            <a:pPr algn="ctr"/>
            <a:r>
              <a:rPr lang="en-US" b="1" u="sng" dirty="0"/>
              <a:t>Relevant MIOSHA Standards</a:t>
            </a:r>
          </a:p>
          <a:p>
            <a:pPr>
              <a:buFont typeface="Wingdings" panose="05000000000000000000" pitchFamily="2" charset="2"/>
              <a:buChar char="§"/>
            </a:pPr>
            <a:r>
              <a:rPr lang="en-US" dirty="0"/>
              <a:t>Personal Protective Equipment Part 33 (OSHA 1910 Subpart I)</a:t>
            </a:r>
          </a:p>
          <a:p>
            <a:pPr>
              <a:buFont typeface="Wingdings" panose="05000000000000000000" pitchFamily="2" charset="2"/>
              <a:buChar char="§"/>
            </a:pPr>
            <a:r>
              <a:rPr lang="en-US" dirty="0"/>
              <a:t>Hazard Communication Part 430 (OSHA 1910.1200)</a:t>
            </a:r>
          </a:p>
          <a:p>
            <a:pPr>
              <a:buFont typeface="Wingdings" panose="05000000000000000000" pitchFamily="2" charset="2"/>
              <a:buChar char="§"/>
            </a:pPr>
            <a:r>
              <a:rPr lang="en-US" dirty="0"/>
              <a:t>Respiratory Protection Part 451 (OSHA 1910.134)</a:t>
            </a:r>
          </a:p>
          <a:p>
            <a:pPr>
              <a:buFont typeface="Wingdings" panose="05000000000000000000" pitchFamily="2" charset="2"/>
              <a:buChar char="§"/>
            </a:pPr>
            <a:r>
              <a:rPr lang="en-US" dirty="0"/>
              <a:t>Recordkeeping Part 11 (29 CFR 1904)</a:t>
            </a:r>
          </a:p>
          <a:p>
            <a:pPr>
              <a:buFont typeface="Wingdings" panose="05000000000000000000" pitchFamily="2" charset="2"/>
              <a:buChar char="§"/>
            </a:pPr>
            <a:r>
              <a:rPr lang="en-US" dirty="0"/>
              <a:t>Sanitation Part 474 (OSHA 1910.141)</a:t>
            </a:r>
          </a:p>
          <a:p>
            <a:pPr>
              <a:buFont typeface="Wingdings" panose="05000000000000000000" pitchFamily="2" charset="2"/>
              <a:buChar char="§"/>
            </a:pPr>
            <a:r>
              <a:rPr lang="en-US" dirty="0"/>
              <a:t>General Duty MIOSHA Act 154 Section 11(a) (</a:t>
            </a:r>
            <a:r>
              <a:rPr lang="en-US" dirty="0" err="1"/>
              <a:t>OSHAct</a:t>
            </a:r>
            <a:r>
              <a:rPr lang="en-US" dirty="0"/>
              <a:t> Sec 5(a)(1))</a:t>
            </a:r>
          </a:p>
        </p:txBody>
      </p:sp>
    </p:spTree>
    <p:extLst>
      <p:ext uri="{BB962C8B-B14F-4D97-AF65-F5344CB8AC3E}">
        <p14:creationId xmlns:p14="http://schemas.microsoft.com/office/powerpoint/2010/main" val="126396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1FF74-8391-4D93-8B42-B936441C7099}"/>
              </a:ext>
            </a:extLst>
          </p:cNvPr>
          <p:cNvSpPr>
            <a:spLocks noGrp="1"/>
          </p:cNvSpPr>
          <p:nvPr>
            <p:ph idx="1"/>
          </p:nvPr>
        </p:nvSpPr>
        <p:spPr/>
        <p:txBody>
          <a:bodyPr>
            <a:normAutofit lnSpcReduction="10000"/>
          </a:bodyPr>
          <a:lstStyle/>
          <a:p>
            <a:pPr lvl="1"/>
            <a:r>
              <a:rPr lang="en-US" sz="3200" dirty="0"/>
              <a:t>Workplace guidelines for </a:t>
            </a:r>
            <a:r>
              <a:rPr lang="en-US" sz="3200" u="sng" dirty="0">
                <a:hlinkClick r:id="rId2"/>
              </a:rPr>
              <a:t>employers</a:t>
            </a:r>
            <a:r>
              <a:rPr lang="en-US" sz="3200" dirty="0"/>
              <a:t> and </a:t>
            </a:r>
            <a:r>
              <a:rPr lang="en-US" sz="3200" u="sng" dirty="0">
                <a:hlinkClick r:id="rId3"/>
              </a:rPr>
              <a:t>employees</a:t>
            </a:r>
            <a:r>
              <a:rPr lang="en-US" sz="3200" dirty="0"/>
              <a:t> and</a:t>
            </a:r>
            <a:br>
              <a:rPr lang="en-US" sz="3200" dirty="0"/>
            </a:br>
            <a:r>
              <a:rPr lang="en-US" sz="3200" dirty="0"/>
              <a:t> </a:t>
            </a:r>
          </a:p>
          <a:p>
            <a:pPr lvl="1"/>
            <a:r>
              <a:rPr lang="en-US" sz="3200" dirty="0"/>
              <a:t>Created a new hotline, 855-SAFEC19 (855-723-3219), to answer guideline questions and further protect Michigan’s workforce from the spread of COVID-19. </a:t>
            </a:r>
            <a:br>
              <a:rPr lang="en-US" sz="3200" dirty="0"/>
            </a:br>
            <a:endParaRPr lang="en-US" sz="3200" dirty="0"/>
          </a:p>
          <a:p>
            <a:pPr lvl="1"/>
            <a:r>
              <a:rPr lang="en-US" sz="2800" dirty="0"/>
              <a:t>MIOSHA provides further clarification the </a:t>
            </a:r>
            <a:r>
              <a:rPr lang="en-US" sz="2800" u="sng" dirty="0">
                <a:hlinkClick r:id="rId4"/>
              </a:rPr>
              <a:t>construction</a:t>
            </a:r>
            <a:r>
              <a:rPr lang="en-US" sz="2800" dirty="0"/>
              <a:t> and </a:t>
            </a:r>
            <a:r>
              <a:rPr lang="en-US" sz="2800" u="sng" dirty="0">
                <a:hlinkClick r:id="rId5"/>
              </a:rPr>
              <a:t>manufacturing</a:t>
            </a:r>
            <a:r>
              <a:rPr lang="en-US" sz="2800" dirty="0"/>
              <a:t> sectors must take to protect workers that have returned to work</a:t>
            </a:r>
            <a:br>
              <a:rPr lang="en-US" sz="3200" dirty="0"/>
            </a:br>
            <a:endParaRPr lang="en-US" sz="3200" dirty="0"/>
          </a:p>
        </p:txBody>
      </p:sp>
      <p:sp>
        <p:nvSpPr>
          <p:cNvPr id="4" name="Title 1">
            <a:extLst>
              <a:ext uri="{FF2B5EF4-FFF2-40B4-BE49-F238E27FC236}">
                <a16:creationId xmlns:a16="http://schemas.microsoft.com/office/drawing/2014/main" id="{389E566C-F2DE-4DEF-9E2D-E322939EE3F9}"/>
              </a:ext>
            </a:extLst>
          </p:cNvPr>
          <p:cNvSpPr>
            <a:spLocks noGrp="1"/>
          </p:cNvSpPr>
          <p:nvPr>
            <p:ph type="title"/>
          </p:nvPr>
        </p:nvSpPr>
        <p:spPr>
          <a:xfrm>
            <a:off x="838200" y="250825"/>
            <a:ext cx="8947150" cy="860425"/>
          </a:xfrm>
        </p:spPr>
        <p:txBody>
          <a:bodyPr/>
          <a:lstStyle/>
          <a:p>
            <a:r>
              <a:rPr lang="en-US" dirty="0"/>
              <a:t>MIOSHA Resources</a:t>
            </a:r>
          </a:p>
        </p:txBody>
      </p:sp>
    </p:spTree>
    <p:extLst>
      <p:ext uri="{BB962C8B-B14F-4D97-AF65-F5344CB8AC3E}">
        <p14:creationId xmlns:p14="http://schemas.microsoft.com/office/powerpoint/2010/main" val="163021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394E84-2F16-4AFA-9A83-E3E7674C12C6}"/>
              </a:ext>
            </a:extLst>
          </p:cNvPr>
          <p:cNvSpPr>
            <a:spLocks noGrp="1"/>
          </p:cNvSpPr>
          <p:nvPr>
            <p:ph type="title"/>
          </p:nvPr>
        </p:nvSpPr>
        <p:spPr/>
        <p:txBody>
          <a:bodyPr/>
          <a:lstStyle/>
          <a:p>
            <a:r>
              <a:rPr lang="en-US" dirty="0"/>
              <a:t>MIOSHA Resources</a:t>
            </a:r>
          </a:p>
        </p:txBody>
      </p:sp>
      <p:sp>
        <p:nvSpPr>
          <p:cNvPr id="6" name="Content Placeholder 5">
            <a:extLst>
              <a:ext uri="{FF2B5EF4-FFF2-40B4-BE49-F238E27FC236}">
                <a16:creationId xmlns:a16="http://schemas.microsoft.com/office/drawing/2014/main" id="{98B5F788-F7E3-4EAB-892A-67619493F3AA}"/>
              </a:ext>
            </a:extLst>
          </p:cNvPr>
          <p:cNvSpPr>
            <a:spLocks noGrp="1"/>
          </p:cNvSpPr>
          <p:nvPr>
            <p:ph idx="1"/>
          </p:nvPr>
        </p:nvSpPr>
        <p:spPr/>
        <p:txBody>
          <a:bodyPr>
            <a:normAutofit lnSpcReduction="10000"/>
          </a:bodyPr>
          <a:lstStyle/>
          <a:p>
            <a:r>
              <a:rPr lang="en-US" u="sng" dirty="0">
                <a:hlinkClick r:id="rId2"/>
              </a:rPr>
              <a:t>Employers must create a written exposure control plan</a:t>
            </a:r>
            <a:r>
              <a:rPr lang="en-US" dirty="0"/>
              <a:t> which includes exposure determination and outlines measures that will be taken to prevent employee exposure to COVID-19, including as appropriate:  </a:t>
            </a:r>
          </a:p>
          <a:p>
            <a:pPr lvl="0"/>
            <a:r>
              <a:rPr lang="en-US" dirty="0"/>
              <a:t>Engineering controls</a:t>
            </a:r>
          </a:p>
          <a:p>
            <a:pPr lvl="0"/>
            <a:r>
              <a:rPr lang="en-US" dirty="0"/>
              <a:t>Administrative controls</a:t>
            </a:r>
          </a:p>
          <a:p>
            <a:pPr lvl="0"/>
            <a:r>
              <a:rPr lang="en-US" dirty="0"/>
              <a:t>Hand hygiene and environmental surface disinfection</a:t>
            </a:r>
          </a:p>
          <a:p>
            <a:pPr lvl="0"/>
            <a:r>
              <a:rPr lang="en-US" dirty="0"/>
              <a:t>Personal protective equipment</a:t>
            </a:r>
          </a:p>
          <a:p>
            <a:pPr lvl="0"/>
            <a:r>
              <a:rPr lang="en-US" dirty="0"/>
              <a:t>Health surveillance</a:t>
            </a:r>
          </a:p>
          <a:p>
            <a:pPr lvl="0"/>
            <a:r>
              <a:rPr lang="en-US" dirty="0"/>
              <a:t>Training</a:t>
            </a:r>
          </a:p>
          <a:p>
            <a:endParaRPr lang="en-US" dirty="0"/>
          </a:p>
        </p:txBody>
      </p:sp>
    </p:spTree>
    <p:extLst>
      <p:ext uri="{BB962C8B-B14F-4D97-AF65-F5344CB8AC3E}">
        <p14:creationId xmlns:p14="http://schemas.microsoft.com/office/powerpoint/2010/main" val="561445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85F4E9-E66E-4776-96A0-34E71F9BD419}"/>
              </a:ext>
            </a:extLst>
          </p:cNvPr>
          <p:cNvSpPr>
            <a:spLocks noGrp="1"/>
          </p:cNvSpPr>
          <p:nvPr>
            <p:ph type="title"/>
          </p:nvPr>
        </p:nvSpPr>
        <p:spPr/>
        <p:txBody>
          <a:bodyPr/>
          <a:lstStyle/>
          <a:p>
            <a:r>
              <a:rPr lang="en-US" dirty="0"/>
              <a:t>Training</a:t>
            </a:r>
          </a:p>
        </p:txBody>
      </p:sp>
      <p:sp>
        <p:nvSpPr>
          <p:cNvPr id="4" name="Content Placeholder 3">
            <a:extLst>
              <a:ext uri="{FF2B5EF4-FFF2-40B4-BE49-F238E27FC236}">
                <a16:creationId xmlns:a16="http://schemas.microsoft.com/office/drawing/2014/main" id="{C75B65C5-F855-4712-B0F5-89D772058860}"/>
              </a:ext>
            </a:extLst>
          </p:cNvPr>
          <p:cNvSpPr>
            <a:spLocks noGrp="1"/>
          </p:cNvSpPr>
          <p:nvPr>
            <p:ph idx="1"/>
          </p:nvPr>
        </p:nvSpPr>
        <p:spPr/>
        <p:txBody>
          <a:bodyPr/>
          <a:lstStyle/>
          <a:p>
            <a:r>
              <a:rPr lang="en-US" dirty="0"/>
              <a:t>A key component to prevent the spread of COVID-19 is the ability for employers to provide adequate training on potential risk to their employees. Under these guidelines, MIOSHA encourages training that includes steps the employee must take to notify the employer of signs and symptoms of COVID-19 and reporting suspected or confirmed diagnosis of COVID-19. Employers are to provide updated training to employees if changes are made to its exposure control plan or new information becomes available about the transmission of COVID-19.  </a:t>
            </a:r>
          </a:p>
        </p:txBody>
      </p:sp>
    </p:spTree>
    <p:extLst>
      <p:ext uri="{BB962C8B-B14F-4D97-AF65-F5344CB8AC3E}">
        <p14:creationId xmlns:p14="http://schemas.microsoft.com/office/powerpoint/2010/main" val="1817477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6E75BD-C5ED-4576-B247-E8CE5FA6C1C2}"/>
              </a:ext>
            </a:extLst>
          </p:cNvPr>
          <p:cNvSpPr>
            <a:spLocks noGrp="1"/>
          </p:cNvSpPr>
          <p:nvPr>
            <p:ph type="title"/>
          </p:nvPr>
        </p:nvSpPr>
        <p:spPr/>
        <p:txBody>
          <a:bodyPr/>
          <a:lstStyle/>
          <a:p>
            <a:r>
              <a:rPr lang="en-US" dirty="0"/>
              <a:t>Best Practices</a:t>
            </a:r>
          </a:p>
        </p:txBody>
      </p:sp>
      <p:sp>
        <p:nvSpPr>
          <p:cNvPr id="6" name="Content Placeholder 5">
            <a:extLst>
              <a:ext uri="{FF2B5EF4-FFF2-40B4-BE49-F238E27FC236}">
                <a16:creationId xmlns:a16="http://schemas.microsoft.com/office/drawing/2014/main" id="{3D7F3759-4F44-4805-A0A9-15AABAAE678C}"/>
              </a:ext>
            </a:extLst>
          </p:cNvPr>
          <p:cNvSpPr>
            <a:spLocks noGrp="1"/>
          </p:cNvSpPr>
          <p:nvPr>
            <p:ph idx="1"/>
          </p:nvPr>
        </p:nvSpPr>
        <p:spPr/>
        <p:txBody>
          <a:bodyPr/>
          <a:lstStyle/>
          <a:p>
            <a:r>
              <a:rPr lang="en-US" u="sng" dirty="0">
                <a:hlinkClick r:id="rId2"/>
              </a:rPr>
              <a:t>Best practices that employees need to follow</a:t>
            </a:r>
            <a:r>
              <a:rPr lang="en-US" dirty="0"/>
              <a:t> to be vigilant in protecting themselves from exposure to COVID-19:</a:t>
            </a:r>
          </a:p>
          <a:p>
            <a:pPr lvl="0"/>
            <a:r>
              <a:rPr lang="en-US" dirty="0"/>
              <a:t>Wash hands regularly for at least 20 seconds with soap and water,</a:t>
            </a:r>
          </a:p>
          <a:p>
            <a:pPr lvl="0"/>
            <a:r>
              <a:rPr lang="en-US" dirty="0"/>
              <a:t>Limit contact with others by remaining six feet apart,</a:t>
            </a:r>
          </a:p>
          <a:p>
            <a:pPr lvl="0"/>
            <a:r>
              <a:rPr lang="en-US" dirty="0"/>
              <a:t>Clean and disinfect frequently touched surfaces and tools routinely,</a:t>
            </a:r>
          </a:p>
          <a:p>
            <a:pPr lvl="0"/>
            <a:r>
              <a:rPr lang="en-US" dirty="0"/>
              <a:t>Stay home if you or someone in your household is sick,</a:t>
            </a:r>
          </a:p>
          <a:p>
            <a:pPr lvl="0"/>
            <a:r>
              <a:rPr lang="en-US" dirty="0"/>
              <a:t>Avoid touching your eyes, nose or mouth, and</a:t>
            </a:r>
          </a:p>
          <a:p>
            <a:pPr lvl="0"/>
            <a:r>
              <a:rPr lang="en-US" dirty="0"/>
              <a:t>Practice self-screenings to check for any symptoms. </a:t>
            </a:r>
          </a:p>
          <a:p>
            <a:endParaRPr lang="en-US" dirty="0"/>
          </a:p>
        </p:txBody>
      </p:sp>
    </p:spTree>
    <p:extLst>
      <p:ext uri="{BB962C8B-B14F-4D97-AF65-F5344CB8AC3E}">
        <p14:creationId xmlns:p14="http://schemas.microsoft.com/office/powerpoint/2010/main" val="347487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F6E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4E37F7-9732-4779-A8BA-5741103F8BFC}"/>
              </a:ext>
            </a:extLst>
          </p:cNvPr>
          <p:cNvSpPr>
            <a:spLocks noGrp="1"/>
          </p:cNvSpPr>
          <p:nvPr>
            <p:ph type="title"/>
          </p:nvPr>
        </p:nvSpPr>
        <p:spPr>
          <a:xfrm>
            <a:off x="8931965" y="618681"/>
            <a:ext cx="2775403" cy="4794567"/>
          </a:xfrm>
        </p:spPr>
        <p:txBody>
          <a:bodyPr vert="horz" lIns="91440" tIns="45720" rIns="91440" bIns="45720" rtlCol="0" anchor="ctr">
            <a:normAutofit/>
          </a:bodyPr>
          <a:lstStyle/>
          <a:p>
            <a:r>
              <a:rPr lang="en-US" sz="2000" dirty="0">
                <a:solidFill>
                  <a:srgbClr val="FFFFFF"/>
                </a:solidFill>
                <a:latin typeface="+mj-lt"/>
                <a:cs typeface="+mj-cs"/>
              </a:rPr>
              <a:t>Michigan.gov/MIOSHA</a:t>
            </a:r>
          </a:p>
        </p:txBody>
      </p:sp>
      <p:sp>
        <p:nvSpPr>
          <p:cNvPr id="18"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A2A1CDC-CB40-4A86-B7DA-4AF80B32E576}"/>
              </a:ext>
            </a:extLst>
          </p:cNvPr>
          <p:cNvPicPr>
            <a:picLocks noGrp="1" noChangeAspect="1"/>
          </p:cNvPicPr>
          <p:nvPr>
            <p:ph idx="1"/>
          </p:nvPr>
        </p:nvPicPr>
        <p:blipFill rotWithShape="1">
          <a:blip r:embed="rId3"/>
          <a:srcRect r="3911"/>
          <a:stretch/>
        </p:blipFill>
        <p:spPr>
          <a:xfrm>
            <a:off x="976251" y="942538"/>
            <a:ext cx="7163222" cy="4808332"/>
          </a:xfrm>
          <a:prstGeom prst="rect">
            <a:avLst/>
          </a:prstGeom>
          <a:effectLst/>
        </p:spPr>
      </p:pic>
    </p:spTree>
    <p:extLst>
      <p:ext uri="{BB962C8B-B14F-4D97-AF65-F5344CB8AC3E}">
        <p14:creationId xmlns:p14="http://schemas.microsoft.com/office/powerpoint/2010/main" val="158182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2B4A-AA99-43E7-9A31-9655EDD9BBDF}"/>
              </a:ext>
            </a:extLst>
          </p:cNvPr>
          <p:cNvSpPr>
            <a:spLocks noGrp="1"/>
          </p:cNvSpPr>
          <p:nvPr>
            <p:ph type="title"/>
          </p:nvPr>
        </p:nvSpPr>
        <p:spPr/>
        <p:txBody>
          <a:bodyPr/>
          <a:lstStyle/>
          <a:p>
            <a:r>
              <a:rPr lang="en-US" dirty="0"/>
              <a:t>COVID-19 Resources</a:t>
            </a:r>
          </a:p>
        </p:txBody>
      </p:sp>
      <p:sp>
        <p:nvSpPr>
          <p:cNvPr id="3" name="Content Placeholder 2">
            <a:extLst>
              <a:ext uri="{FF2B5EF4-FFF2-40B4-BE49-F238E27FC236}">
                <a16:creationId xmlns:a16="http://schemas.microsoft.com/office/drawing/2014/main" id="{692FEBBC-005F-4003-BC5C-98D0EFDE53D4}"/>
              </a:ext>
            </a:extLst>
          </p:cNvPr>
          <p:cNvSpPr>
            <a:spLocks noGrp="1"/>
          </p:cNvSpPr>
          <p:nvPr>
            <p:ph idx="1"/>
          </p:nvPr>
        </p:nvSpPr>
        <p:spPr>
          <a:xfrm>
            <a:off x="1097280" y="1856885"/>
            <a:ext cx="10058400" cy="4023360"/>
          </a:xfrm>
        </p:spPr>
        <p:txBody>
          <a:bodyPr>
            <a:normAutofit fontScale="70000" lnSpcReduction="20000"/>
          </a:bodyPr>
          <a:lstStyle/>
          <a:p>
            <a:r>
              <a:rPr lang="en-US" dirty="0"/>
              <a:t>MIOSHA Enforcement Guidance - </a:t>
            </a:r>
            <a:r>
              <a:rPr lang="en-US" dirty="0">
                <a:hlinkClick r:id="rId3"/>
              </a:rPr>
              <a:t>COVID19 Interim Enforcement Plan</a:t>
            </a:r>
            <a:endParaRPr lang="en-US" dirty="0"/>
          </a:p>
          <a:p>
            <a:r>
              <a:rPr lang="en-US" dirty="0"/>
              <a:t>State of Michigan – </a:t>
            </a:r>
            <a:r>
              <a:rPr lang="en-US" dirty="0">
                <a:hlinkClick r:id="rId4"/>
              </a:rPr>
              <a:t>Coronavirus</a:t>
            </a:r>
            <a:r>
              <a:rPr lang="en-US" dirty="0"/>
              <a:t> &amp; </a:t>
            </a:r>
            <a:r>
              <a:rPr lang="en-US" dirty="0">
                <a:hlinkClick r:id="rId5"/>
              </a:rPr>
              <a:t>Frequently Asked Questions</a:t>
            </a:r>
            <a:endParaRPr lang="en-US" dirty="0"/>
          </a:p>
          <a:p>
            <a:r>
              <a:rPr lang="en-US" dirty="0"/>
              <a:t>OSHA – </a:t>
            </a:r>
            <a:r>
              <a:rPr lang="en-US" u="sng" dirty="0">
                <a:hlinkClick r:id="rId6"/>
              </a:rPr>
              <a:t>COVID-19 Information</a:t>
            </a:r>
            <a:endParaRPr lang="en-US" u="sng" dirty="0"/>
          </a:p>
          <a:p>
            <a:r>
              <a:rPr lang="en-US" dirty="0"/>
              <a:t>OSHA Publication - </a:t>
            </a:r>
            <a:r>
              <a:rPr lang="en-US" dirty="0">
                <a:hlinkClick r:id="rId7"/>
              </a:rPr>
              <a:t>Guidance on Preparing Workplaces for COVID-19</a:t>
            </a:r>
            <a:endParaRPr lang="en-US" dirty="0"/>
          </a:p>
          <a:p>
            <a:pPr lvl="0"/>
            <a:r>
              <a:rPr lang="en-US" dirty="0"/>
              <a:t>CDC – </a:t>
            </a:r>
            <a:r>
              <a:rPr lang="en-US" u="sng" dirty="0">
                <a:hlinkClick r:id="rId8"/>
              </a:rPr>
              <a:t>Coronavirus Disease (COVID-19)</a:t>
            </a:r>
            <a:endParaRPr lang="en-US" dirty="0"/>
          </a:p>
          <a:p>
            <a:r>
              <a:rPr lang="en-US" dirty="0"/>
              <a:t>CDC – </a:t>
            </a:r>
            <a:r>
              <a:rPr lang="en-US" dirty="0">
                <a:hlinkClick r:id="rId9"/>
              </a:rPr>
              <a:t>Interim Guidance for Businesses to Plan and Respond to COVID-19</a:t>
            </a:r>
            <a:endParaRPr lang="en-US" dirty="0"/>
          </a:p>
          <a:p>
            <a:r>
              <a:rPr lang="en-US" dirty="0"/>
              <a:t>CDC – </a:t>
            </a:r>
            <a:r>
              <a:rPr lang="en-US" dirty="0">
                <a:hlinkClick r:id="rId10"/>
              </a:rPr>
              <a:t>Interim Guidance for Conserving and Extending Respirator Supply (non-healthcare)</a:t>
            </a:r>
            <a:endParaRPr lang="en-US" dirty="0"/>
          </a:p>
          <a:p>
            <a:r>
              <a:rPr lang="en-US" dirty="0"/>
              <a:t>CDC – </a:t>
            </a:r>
            <a:r>
              <a:rPr lang="en-US" dirty="0">
                <a:hlinkClick r:id="rId11"/>
              </a:rPr>
              <a:t>Use of Cloth Face Coverings to Slow the Spread of COVID-19</a:t>
            </a:r>
            <a:endParaRPr lang="en-US" dirty="0"/>
          </a:p>
          <a:p>
            <a:r>
              <a:rPr lang="en-US" dirty="0"/>
              <a:t>Maryland Dept of Labor –  </a:t>
            </a:r>
            <a:r>
              <a:rPr lang="en-US" dirty="0">
                <a:hlinkClick r:id="rId12"/>
              </a:rPr>
              <a:t>Factsheet on Respirators and Face Coverings</a:t>
            </a:r>
            <a:endParaRPr lang="en-US" dirty="0"/>
          </a:p>
          <a:p>
            <a:r>
              <a:rPr lang="en-US" dirty="0"/>
              <a:t>AIHA - </a:t>
            </a:r>
            <a:r>
              <a:rPr lang="en-US" dirty="0">
                <a:hlinkClick r:id="rId13"/>
              </a:rPr>
              <a:t>Back to work safely information sheets</a:t>
            </a:r>
            <a:endParaRPr lang="en-US" dirty="0"/>
          </a:p>
          <a:p>
            <a:r>
              <a:rPr lang="en-US" dirty="0"/>
              <a:t>DOW </a:t>
            </a:r>
            <a:r>
              <a:rPr lang="en-US" dirty="0">
                <a:hlinkClick r:id="rId14"/>
              </a:rPr>
              <a:t>Return to Work Playbook</a:t>
            </a:r>
            <a:endParaRPr lang="en-US" dirty="0"/>
          </a:p>
        </p:txBody>
      </p:sp>
    </p:spTree>
    <p:extLst>
      <p:ext uri="{BB962C8B-B14F-4D97-AF65-F5344CB8AC3E}">
        <p14:creationId xmlns:p14="http://schemas.microsoft.com/office/powerpoint/2010/main" val="2948497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FB26123A42614787415319DCF36604" ma:contentTypeVersion="13" ma:contentTypeDescription="Create a new document." ma:contentTypeScope="" ma:versionID="74cabbc66a3aa0512184d7ec50d8bd2b">
  <xsd:schema xmlns:xsd="http://www.w3.org/2001/XMLSchema" xmlns:xs="http://www.w3.org/2001/XMLSchema" xmlns:p="http://schemas.microsoft.com/office/2006/metadata/properties" xmlns:ns3="b2a20809-10ba-4e46-868b-a6b433b88b59" xmlns:ns4="b0f4d0b2-32e2-4481-b2dc-67e1f304e7f1" targetNamespace="http://schemas.microsoft.com/office/2006/metadata/properties" ma:root="true" ma:fieldsID="9352bbd19425b34159cf75f283ef30d4" ns3:_="" ns4:_="">
    <xsd:import namespace="b2a20809-10ba-4e46-868b-a6b433b88b59"/>
    <xsd:import namespace="b0f4d0b2-32e2-4481-b2dc-67e1f304e7f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a20809-10ba-4e46-868b-a6b433b88b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0f4d0b2-32e2-4481-b2dc-67e1f304e7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D5D373-54E3-4CC3-8576-B55E349735C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3CFA4AB-1EFB-44C5-A506-5BEB28EE25AA}">
  <ds:schemaRefs>
    <ds:schemaRef ds:uri="http://schemas.microsoft.com/sharepoint/v3/contenttype/forms"/>
  </ds:schemaRefs>
</ds:datastoreItem>
</file>

<file path=customXml/itemProps3.xml><?xml version="1.0" encoding="utf-8"?>
<ds:datastoreItem xmlns:ds="http://schemas.openxmlformats.org/officeDocument/2006/customXml" ds:itemID="{47AD252E-8580-4D0D-B5C5-0DFF5E0478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a20809-10ba-4e46-868b-a6b433b88b59"/>
    <ds:schemaRef ds:uri="b0f4d0b2-32e2-4481-b2dc-67e1f304e7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TotalTime>
  <Words>826</Words>
  <Application>Microsoft Office PowerPoint</Application>
  <PresentationFormat>Widescreen</PresentationFormat>
  <Paragraphs>83</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Deb Ziel MIOSHA  zield@Michigan.gov 517-719-7485</vt:lpstr>
      <vt:lpstr>The Big Picture</vt:lpstr>
      <vt:lpstr>Existing MIOSHA Standards</vt:lpstr>
      <vt:lpstr>MIOSHA Resources</vt:lpstr>
      <vt:lpstr>MIOSHA Resources</vt:lpstr>
      <vt:lpstr>Training</vt:lpstr>
      <vt:lpstr>Best Practices</vt:lpstr>
      <vt:lpstr>Michigan.gov/MIOSHA</vt:lpstr>
      <vt:lpstr>COVID-19 Resources</vt:lpstr>
      <vt:lpstr>Need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 Ziel MIOSHA  zield@Michigan.gov 517-719-7485</dc:title>
  <dc:creator>Deborah</dc:creator>
  <cp:lastModifiedBy>Deborah</cp:lastModifiedBy>
  <cp:revision>2</cp:revision>
  <dcterms:created xsi:type="dcterms:W3CDTF">2020-05-19T12:32:53Z</dcterms:created>
  <dcterms:modified xsi:type="dcterms:W3CDTF">2020-05-19T12:41:26Z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46dfe0-534f-4c95-815c-5b1af86b9823_Enabled">
    <vt:lpwstr>True</vt:lpwstr>
  </property>
  <property fmtid="{D5CDD505-2E9C-101B-9397-08002B2CF9AE}" pid="3" name="MSIP_Label_2f46dfe0-534f-4c95-815c-5b1af86b9823_SiteId">
    <vt:lpwstr>d5fb7087-3777-42ad-966a-892ef47225d1</vt:lpwstr>
  </property>
  <property fmtid="{D5CDD505-2E9C-101B-9397-08002B2CF9AE}" pid="4" name="MSIP_Label_2f46dfe0-534f-4c95-815c-5b1af86b9823_Owner">
    <vt:lpwstr>ZielD@michigan.gov</vt:lpwstr>
  </property>
  <property fmtid="{D5CDD505-2E9C-101B-9397-08002B2CF9AE}" pid="5" name="MSIP_Label_2f46dfe0-534f-4c95-815c-5b1af86b9823_SetDate">
    <vt:lpwstr>2020-05-19T12:41:25.7951554Z</vt:lpwstr>
  </property>
  <property fmtid="{D5CDD505-2E9C-101B-9397-08002B2CF9AE}" pid="6" name="MSIP_Label_2f46dfe0-534f-4c95-815c-5b1af86b9823_Name">
    <vt:lpwstr>Public Data (Published to the Public)</vt:lpwstr>
  </property>
  <property fmtid="{D5CDD505-2E9C-101B-9397-08002B2CF9AE}" pid="7" name="MSIP_Label_2f46dfe0-534f-4c95-815c-5b1af86b9823_Application">
    <vt:lpwstr>Microsoft Azure Information Protection</vt:lpwstr>
  </property>
  <property fmtid="{D5CDD505-2E9C-101B-9397-08002B2CF9AE}" pid="8" name="MSIP_Label_2f46dfe0-534f-4c95-815c-5b1af86b9823_ActionId">
    <vt:lpwstr>afa3c0d8-8705-45d7-bf47-6fac8eb67778</vt:lpwstr>
  </property>
  <property fmtid="{D5CDD505-2E9C-101B-9397-08002B2CF9AE}" pid="9" name="MSIP_Label_2f46dfe0-534f-4c95-815c-5b1af86b9823_Extended_MSFT_Method">
    <vt:lpwstr>Manual</vt:lpwstr>
  </property>
  <property fmtid="{D5CDD505-2E9C-101B-9397-08002B2CF9AE}" pid="10" name="Sensitivity">
    <vt:lpwstr>Public Data (Published to the Public)</vt:lpwstr>
  </property>
</Properties>
</file>